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45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579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79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787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1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2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82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423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7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45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3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845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67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8229600" cy="42210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3200" b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/>
            </a:r>
            <a:br>
              <a:rPr lang="ru-RU" sz="3200" b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</a:br>
            <a:r>
              <a:rPr lang="ru-RU" sz="3200" b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Алгоритм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работы старшего воспитателя по обязательной аттестации на </a:t>
            </a:r>
            <a:r>
              <a:rPr lang="ru-RU" sz="3200" b="1" dirty="0" smtClean="0">
                <a:solidFill>
                  <a:srgbClr val="FF0000"/>
                </a:solidFill>
                <a:latin typeface="Arial Black" pitchFamily="34" charset="0"/>
              </a:rPr>
              <a:t>соответствие занимаемой должности</a:t>
            </a:r>
            <a:endParaRPr lang="ru-RU" sz="3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Documents and Settings\Эльвира\Рабочий стол\к гор.семинару 2013\Картинки\5i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07904" y="548680"/>
            <a:ext cx="2291417" cy="15841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979539" y="4362464"/>
            <a:ext cx="5643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Садретдинова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Эльвира </a:t>
            </a:r>
            <a:r>
              <a:rPr lang="ru-RU" sz="20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Мударрисовна</a:t>
            </a:r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старший воспитатель МАДОУ № 313 </a:t>
            </a:r>
          </a:p>
          <a:p>
            <a:r>
              <a:rPr lang="ru-RU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Кировского района г. Казани</a:t>
            </a:r>
            <a:endParaRPr lang="ru-RU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936" y="5537924"/>
            <a:ext cx="1428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Казань 2017</a:t>
            </a:r>
            <a:endParaRPr lang="ru-RU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652" y="4077072"/>
            <a:ext cx="3061263" cy="251161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848872" cy="122413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3200" b="1" dirty="0" smtClean="0"/>
              <a:t>Организация и нормативно-правовое сопровождение обязательной аттестации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556792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Разработка и утверждение </a:t>
            </a:r>
            <a:r>
              <a:rPr lang="ru-RU" sz="2400" dirty="0" smtClean="0">
                <a:solidFill>
                  <a:srgbClr val="FF0000"/>
                </a:solidFill>
              </a:rPr>
              <a:t>приказов и локальных актов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Подготовка </a:t>
            </a:r>
            <a:r>
              <a:rPr lang="ru-RU" sz="2400" dirty="0" smtClean="0">
                <a:solidFill>
                  <a:srgbClr val="FF0000"/>
                </a:solidFill>
              </a:rPr>
              <a:t>представления</a:t>
            </a:r>
            <a:r>
              <a:rPr lang="ru-RU" sz="2400" dirty="0" smtClean="0"/>
              <a:t> работодателя на аттестуемого педагога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Организация проведения </a:t>
            </a:r>
            <a:r>
              <a:rPr lang="ru-RU" sz="2400" dirty="0" smtClean="0">
                <a:solidFill>
                  <a:srgbClr val="FF0000"/>
                </a:solidFill>
              </a:rPr>
              <a:t>оценки</a:t>
            </a:r>
            <a:r>
              <a:rPr lang="ru-RU" sz="2400" dirty="0" smtClean="0"/>
              <a:t> профессиональной деятельности (в том числе оценки знаний)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Подготовка </a:t>
            </a:r>
            <a:r>
              <a:rPr lang="ru-RU" sz="2400" dirty="0" smtClean="0">
                <a:solidFill>
                  <a:srgbClr val="FF0000"/>
                </a:solidFill>
              </a:rPr>
              <a:t>протокола оценки </a:t>
            </a:r>
            <a:r>
              <a:rPr lang="ru-RU" sz="2400" dirty="0" smtClean="0"/>
              <a:t>профессиональной деятельности (знаний)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Проведение </a:t>
            </a:r>
            <a:r>
              <a:rPr lang="ru-RU" sz="2400" dirty="0" smtClean="0">
                <a:solidFill>
                  <a:srgbClr val="FF0000"/>
                </a:solidFill>
              </a:rPr>
              <a:t>заседания</a:t>
            </a:r>
            <a:r>
              <a:rPr lang="ru-RU" sz="2400" dirty="0" smtClean="0"/>
              <a:t> аттестационной комиссии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Подготовка </a:t>
            </a:r>
            <a:r>
              <a:rPr lang="ru-RU" sz="2400" dirty="0" smtClean="0">
                <a:solidFill>
                  <a:srgbClr val="FF0000"/>
                </a:solidFill>
              </a:rPr>
              <a:t>выписки из протокола заседания</a:t>
            </a:r>
            <a:r>
              <a:rPr lang="ru-RU" sz="2400" dirty="0" smtClean="0"/>
              <a:t> аттестационной комиссии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279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33265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ПРИКАЗЫ И ЛОКАЛЬНЫЕ АКТЫ  (долгосрочные)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509120"/>
            <a:ext cx="1412361" cy="17728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75656" y="1268760"/>
            <a:ext cx="72728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Приказ «Об утверждении </a:t>
            </a:r>
            <a:r>
              <a:rPr lang="ru-RU" sz="2400" dirty="0" smtClean="0">
                <a:solidFill>
                  <a:srgbClr val="FF0000"/>
                </a:solidFill>
              </a:rPr>
              <a:t>Положения</a:t>
            </a:r>
            <a:r>
              <a:rPr lang="ru-RU" sz="2400" dirty="0" smtClean="0"/>
              <a:t> об аттестационной комиссии ОО» и (приложение к приказу) «</a:t>
            </a:r>
            <a:r>
              <a:rPr lang="ru-RU" sz="2400" dirty="0" smtClean="0">
                <a:solidFill>
                  <a:srgbClr val="FF0000"/>
                </a:solidFill>
              </a:rPr>
              <a:t>Положение</a:t>
            </a:r>
            <a:r>
              <a:rPr lang="ru-RU" sz="2400" dirty="0" smtClean="0"/>
              <a:t> об аттестационной комиссии ОО»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Приказ «Об утверждении </a:t>
            </a:r>
            <a:r>
              <a:rPr lang="ru-RU" sz="2400" dirty="0" smtClean="0">
                <a:solidFill>
                  <a:srgbClr val="FF0000"/>
                </a:solidFill>
              </a:rPr>
              <a:t>Регламента </a:t>
            </a:r>
            <a:r>
              <a:rPr lang="ru-RU" sz="2400" dirty="0" smtClean="0"/>
              <a:t>проведения оценки профессиональной деятельности (в том числе оценки профессиональных знаний» и (приложение к приказу) «</a:t>
            </a:r>
            <a:r>
              <a:rPr lang="ru-RU" sz="2400" dirty="0" smtClean="0">
                <a:solidFill>
                  <a:srgbClr val="FF0000"/>
                </a:solidFill>
              </a:rPr>
              <a:t>Регламент</a:t>
            </a:r>
            <a:r>
              <a:rPr lang="ru-RU" sz="2400" dirty="0" smtClean="0"/>
              <a:t> проведения оценки профессиональной деятельности ( в том числе оценки знаний) для педагогических работников, аттестуемых с целью подтверждения соответствия занимаемой должности»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16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9269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ТИПОВЫЕ ОШИБКИ И НАРУШЕНИЯ: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6646" y="260648"/>
            <a:ext cx="1875443" cy="229271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1268760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В приказах - ссылка на устаревший документ. </a:t>
            </a:r>
            <a:r>
              <a:rPr lang="ru-RU" sz="2400" dirty="0" smtClean="0">
                <a:solidFill>
                  <a:srgbClr val="FF0000"/>
                </a:solidFill>
              </a:rPr>
              <a:t>Внимание! </a:t>
            </a:r>
            <a:r>
              <a:rPr lang="ru-RU" sz="2400" dirty="0" smtClean="0"/>
              <a:t>Аттестация проводится на основании Порядка аттестации, утвержденного приказом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ru-RU" sz="2400" dirty="0" err="1" smtClean="0"/>
              <a:t>МОиН</a:t>
            </a:r>
            <a:r>
              <a:rPr lang="ru-RU" sz="2400" dirty="0" smtClean="0"/>
              <a:t> РФ от 07.04.2014 №276</a:t>
            </a:r>
          </a:p>
          <a:p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Регламент не адаптирован к конкретному учреждению</a:t>
            </a:r>
          </a:p>
          <a:p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Положение и Регламент должны быть согласованы с </a:t>
            </a:r>
            <a:r>
              <a:rPr lang="ru-RU" sz="2400" dirty="0" smtClean="0">
                <a:solidFill>
                  <a:srgbClr val="FF0000"/>
                </a:solidFill>
              </a:rPr>
              <a:t>председателем профкома </a:t>
            </a:r>
            <a:r>
              <a:rPr lang="ru-RU" sz="2400" dirty="0" smtClean="0"/>
              <a:t>ОО</a:t>
            </a:r>
          </a:p>
          <a:p>
            <a:endParaRPr lang="ru-RU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Срок действия этих приказов и локальных актов – </a:t>
            </a:r>
            <a:r>
              <a:rPr lang="ru-RU" sz="2400" dirty="0" smtClean="0">
                <a:solidFill>
                  <a:srgbClr val="FF0000"/>
                </a:solidFill>
              </a:rPr>
              <a:t>долгосрочный</a:t>
            </a:r>
            <a:r>
              <a:rPr lang="ru-RU" sz="2400" dirty="0" smtClean="0"/>
              <a:t> (на несколько лет)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77572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26064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ПРИКАЗЫ (краткосрочные)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358" y="4149080"/>
            <a:ext cx="2492896" cy="24928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908720"/>
            <a:ext cx="86409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Приказ об аттестационной комиссии</a:t>
            </a:r>
          </a:p>
          <a:p>
            <a:endParaRPr lang="ru-RU" sz="2400" dirty="0" smtClean="0"/>
          </a:p>
          <a:p>
            <a:r>
              <a:rPr lang="ru-RU" sz="2400" dirty="0" smtClean="0">
                <a:solidFill>
                  <a:srgbClr val="FF0000"/>
                </a:solidFill>
              </a:rPr>
              <a:t>Внимание!</a:t>
            </a:r>
            <a:r>
              <a:rPr lang="ru-RU" sz="2400" dirty="0" smtClean="0"/>
              <a:t> – создается в сентябре сроком на 1 год</a:t>
            </a:r>
          </a:p>
          <a:p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Приказ о проведении аттестации педагога на СЗД</a:t>
            </a:r>
          </a:p>
          <a:p>
            <a:endParaRPr lang="ru-RU" sz="2400" dirty="0" smtClean="0"/>
          </a:p>
          <a:p>
            <a:r>
              <a:rPr lang="ru-RU" sz="2400" dirty="0" smtClean="0">
                <a:solidFill>
                  <a:srgbClr val="FF0000"/>
                </a:solidFill>
              </a:rPr>
              <a:t>Внимание! </a:t>
            </a:r>
          </a:p>
          <a:p>
            <a:r>
              <a:rPr lang="ru-RU" sz="2400" dirty="0" smtClean="0"/>
              <a:t>- в приказе прописывается дата проведения оценки профессиональных знаний или отдельный график</a:t>
            </a:r>
            <a:endParaRPr lang="ru-RU" sz="2400" dirty="0"/>
          </a:p>
          <a:p>
            <a:r>
              <a:rPr lang="ru-RU" sz="2400" dirty="0" smtClean="0"/>
              <a:t> – в приказе о проведении аттестации подпись</a:t>
            </a:r>
          </a:p>
          <a:p>
            <a:r>
              <a:rPr lang="ru-RU" sz="2400" dirty="0" smtClean="0"/>
              <a:t> аттестуемого работника и дата</a:t>
            </a:r>
          </a:p>
          <a:p>
            <a:r>
              <a:rPr lang="ru-RU" sz="2400" dirty="0"/>
              <a:t>– на момент издания приказа педагог должен </a:t>
            </a:r>
            <a:endParaRPr lang="ru-RU" sz="2400" dirty="0" smtClean="0"/>
          </a:p>
          <a:p>
            <a:r>
              <a:rPr lang="ru-RU" sz="2400" dirty="0" smtClean="0"/>
              <a:t>проработать </a:t>
            </a:r>
            <a:r>
              <a:rPr lang="ru-RU" sz="2400" dirty="0"/>
              <a:t>в данном учреждении полных 2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53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3688" y="260648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ПРЕДСТАВЛЕНИЕ РАБОТОДАТЕЛЯ НА АТТЕСТУЕМОГО РАБОТНИКА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645024"/>
            <a:ext cx="2695575" cy="304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27784" y="1196752"/>
            <a:ext cx="59766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Срок – за 30 дней до аттестации педагог знакомится с представлением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На представлении – подпись аттестуемого и дата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Содержание представления – компетентностный подход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Из содержания – грамотные рекомендации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334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663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ЧЕРЕЗ МЕСЯЦ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836712"/>
            <a:ext cx="7272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Оценка профессиональной деятельности (знаний) в определенной форме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Протокол </a:t>
            </a:r>
            <a:r>
              <a:rPr lang="ru-RU" sz="2800" smtClean="0"/>
              <a:t>оценки профессиональной </a:t>
            </a:r>
            <a:r>
              <a:rPr lang="ru-RU" sz="2800" dirty="0" smtClean="0"/>
              <a:t>деятельности (знаний)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Заседание аттестационной комиссии (протокол)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Выписка из протокола аттестационной комиссии (под роспись) – в течении 2 дней после заседания аттестационной комиссии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 smtClean="0"/>
              <a:t>Выписка вкладывается в личное дело педагога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635</TotalTime>
  <Words>352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Corbel</vt:lpstr>
      <vt:lpstr>Tahoma</vt:lpstr>
      <vt:lpstr>Базис</vt:lpstr>
      <vt:lpstr>     Алгоритм работы старшего воспитателя по обязательной аттестации на соответствие занимаемой должности</vt:lpstr>
      <vt:lpstr>Организация и нормативно-правовое сопровождение обязательной аттестации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Альберт</cp:lastModifiedBy>
  <cp:revision>92</cp:revision>
  <dcterms:created xsi:type="dcterms:W3CDTF">2012-02-14T08:01:59Z</dcterms:created>
  <dcterms:modified xsi:type="dcterms:W3CDTF">2017-10-25T22:32:28Z</dcterms:modified>
</cp:coreProperties>
</file>